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Override3.xml" ContentType="application/vnd.openxmlformats-officedocument.themeOverrid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7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8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9.xml" ContentType="application/vnd.openxmlformats-officedocument.theme+xml"/>
  <Override PartName="/ppt/theme/themeOverride4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0.xml" ContentType="application/vnd.openxmlformats-officedocument.theme+xml"/>
  <Override PartName="/ppt/theme/themeOverride5.xml" ContentType="application/vnd.openxmlformats-officedocument.themeOverrid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0" r:id="rId5"/>
    <p:sldMasterId id="2147483685" r:id="rId6"/>
    <p:sldMasterId id="2147483701" r:id="rId7"/>
    <p:sldMasterId id="2147483706" r:id="rId8"/>
    <p:sldMasterId id="2147483718" r:id="rId9"/>
    <p:sldMasterId id="2147483724" r:id="rId10"/>
    <p:sldMasterId id="2147483730" r:id="rId11"/>
    <p:sldMasterId id="2147483735" r:id="rId12"/>
    <p:sldMasterId id="2147483747" r:id="rId13"/>
    <p:sldMasterId id="2147483759" r:id="rId14"/>
  </p:sldMasterIdLst>
  <p:notesMasterIdLst>
    <p:notesMasterId r:id="rId17"/>
  </p:notesMasterIdLst>
  <p:handoutMasterIdLst>
    <p:handoutMasterId r:id="rId18"/>
  </p:handoutMasterIdLst>
  <p:sldIdLst>
    <p:sldId id="1048" r:id="rId15"/>
    <p:sldId id="1045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conian, Sara" initials="MS" lastIdx="34" clrIdx="0"/>
  <p:cmAuthor id="2" name="Landino, Michael" initials="LM" lastIdx="14" clrIdx="1"/>
  <p:cmAuthor id="3" name="Landino, Michael" initials="LM [2]" lastIdx="1" clrIdx="2"/>
  <p:cmAuthor id="4" name="Landino, Michael" initials="LM [3]" lastIdx="1" clrIdx="3"/>
  <p:cmAuthor id="5" name="Landino, Michael" initials="LM [4]" lastIdx="1" clrIdx="4"/>
  <p:cmAuthor id="6" name="Landino, Michael" initials="LM [5]" lastIdx="1" clrIdx="5"/>
  <p:cmAuthor id="7" name="Landino, Michael" initials="LM [6]" lastIdx="1" clrIdx="6"/>
  <p:cmAuthor id="8" name="Landino, Michael" initials="LM [7]" lastIdx="1" clrIdx="7"/>
  <p:cmAuthor id="9" name="Landino, Michael" initials="LM [8]" lastIdx="1" clrIdx="8"/>
  <p:cmAuthor id="10" name="Landino, Michael" initials="LM [9]" lastIdx="1" clrIdx="9"/>
  <p:cmAuthor id="11" name="Landino, Michael" initials="LM [10]" lastIdx="1" clrIdx="10"/>
  <p:cmAuthor id="12" name="Landino, Michael" initials="LM [11]" lastIdx="1" clrIdx="11"/>
  <p:cmAuthor id="13" name="Landino, Michael" initials="LM [12]" lastIdx="1" clrIdx="12"/>
  <p:cmAuthor id="14" name="Tight, Garrett" initials="TG" lastIdx="44" clrIdx="13"/>
  <p:cmAuthor id="15" name="Mancini, Karen" initials="MK" lastIdx="8" clrIdx="14"/>
  <p:cmAuthor id="16" name="Michael Gleason" initials="MG" lastIdx="1" clrIdx="15">
    <p:extLst>
      <p:ext uri="{19B8F6BF-5375-455C-9EA6-DF929625EA0E}">
        <p15:presenceInfo xmlns:p15="http://schemas.microsoft.com/office/powerpoint/2012/main" userId="S::mrgleason@huronconsultinggroup.com::9d54e3b1-e00b-4a57-b6a1-35f7d2e2a2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CC66"/>
    <a:srgbClr val="00FF00"/>
    <a:srgbClr val="FF9900"/>
    <a:srgbClr val="92CD5D"/>
    <a:srgbClr val="A51C30"/>
    <a:srgbClr val="C50017"/>
    <a:srgbClr val="990033"/>
    <a:srgbClr val="4D4D4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8" autoAdjust="0"/>
    <p:restoredTop sz="91774" autoAdjust="0"/>
  </p:normalViewPr>
  <p:slideViewPr>
    <p:cSldViewPr showGuides="1">
      <p:cViewPr varScale="1">
        <p:scale>
          <a:sx n="68" d="100"/>
          <a:sy n="68" d="100"/>
        </p:scale>
        <p:origin x="1344" y="60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68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764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49" y="2"/>
            <a:ext cx="317076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0A48F402-7592-4CFC-B755-5196DF448027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764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4"/>
            <a:ext cx="317076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ECCECDB-8DE2-4358-AE4C-12CCFCE5A6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4"/>
            <a:ext cx="3169920" cy="480060"/>
          </a:xfrm>
          <a:prstGeom prst="rect">
            <a:avLst/>
          </a:prstGeom>
        </p:spPr>
        <p:txBody>
          <a:bodyPr vert="horz" lIns="96452" tIns="48227" rIns="96452" bIns="482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3" y="14"/>
            <a:ext cx="3169920" cy="480060"/>
          </a:xfrm>
          <a:prstGeom prst="rect">
            <a:avLst/>
          </a:prstGeom>
        </p:spPr>
        <p:txBody>
          <a:bodyPr vert="horz" lIns="96452" tIns="48227" rIns="96452" bIns="48227" rtlCol="0"/>
          <a:lstStyle>
            <a:lvl1pPr algn="r">
              <a:defRPr sz="1200"/>
            </a:lvl1pPr>
          </a:lstStyle>
          <a:p>
            <a:fld id="{61A0B902-F130-4F2A-B576-D32796835CDE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2" tIns="48227" rIns="96452" bIns="482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83"/>
            <a:ext cx="5852160" cy="4320540"/>
          </a:xfrm>
          <a:prstGeom prst="rect">
            <a:avLst/>
          </a:prstGeom>
        </p:spPr>
        <p:txBody>
          <a:bodyPr vert="horz" lIns="96452" tIns="48227" rIns="96452" bIns="482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88"/>
            <a:ext cx="3169920" cy="480060"/>
          </a:xfrm>
          <a:prstGeom prst="rect">
            <a:avLst/>
          </a:prstGeom>
        </p:spPr>
        <p:txBody>
          <a:bodyPr vert="horz" lIns="96452" tIns="48227" rIns="96452" bIns="482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3" y="9119488"/>
            <a:ext cx="3169920" cy="480060"/>
          </a:xfrm>
          <a:prstGeom prst="rect">
            <a:avLst/>
          </a:prstGeom>
        </p:spPr>
        <p:txBody>
          <a:bodyPr vert="horz" lIns="96452" tIns="48227" rIns="96452" bIns="48227" rtlCol="0" anchor="b"/>
          <a:lstStyle>
            <a:lvl1pPr algn="r">
              <a:defRPr sz="1200"/>
            </a:lvl1pPr>
          </a:lstStyle>
          <a:p>
            <a:fld id="{1EC60658-50BA-434F-ADFF-1C03EC782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7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UI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32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UIT Section 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D2434-3DE2-4086-9233-5939BACB2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3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2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658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214801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397210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01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4295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3942116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305800" cy="1470025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" descr="C:\Users\sjf749\Documents\HUIT artwork\WEB_HUIT_LOGOS_PNG_HUIT_plai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03" y="498894"/>
            <a:ext cx="3975850" cy="813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047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Agenda slide (24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9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Headings are Arial 20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8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al breadcrumb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1800" b="1" i="1" baseline="0">
                <a:latin typeface="+mn-lt"/>
              </a:defRPr>
            </a:lvl1pPr>
          </a:lstStyle>
          <a:p>
            <a:r>
              <a:rPr lang="en-US" sz="1800" b="0" i="1" dirty="0"/>
              <a:t>Top Line is 18 point italic</a:t>
            </a:r>
            <a:br>
              <a:rPr lang="en-US" sz="1800" b="0" i="1" dirty="0"/>
            </a:br>
            <a:r>
              <a:rPr lang="en-US" sz="2000" b="0" i="0" dirty="0"/>
              <a:t>Second Line is 20 point bold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85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03935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360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slide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395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1057983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4006974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4787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6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3315468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9550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7" y="553071"/>
            <a:ext cx="3742960" cy="6014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891506" y="3124200"/>
            <a:ext cx="350929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8A162C"/>
                </a:solidFill>
              </a:rPr>
              <a:t>Thank you!  </a:t>
            </a:r>
            <a:endParaRPr lang="en-US" sz="4400" b="1" u="sng" dirty="0">
              <a:solidFill>
                <a:srgbClr val="8A16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61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1250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155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02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1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734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512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31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7000" y="6858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9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74727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8142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942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6778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47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498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5872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68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32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5334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884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64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540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7000" y="6858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2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394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862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9875" y="6096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05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9341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06479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39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8784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9066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96401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1931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4031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03947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08786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33588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1509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8804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14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40299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07885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0923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23030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26570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3545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57388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32827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5680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20160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1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5354580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2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191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5" Type="http://schemas.openxmlformats.org/officeDocument/2006/relationships/image" Target="../media/image1.png"/><Relationship Id="rId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1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8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133598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4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6EDCD8-B171-4E7C-B823-2B1A7255EFC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 Arial 20</a:t>
            </a:r>
          </a:p>
          <a:p>
            <a:pPr lvl="1"/>
            <a:r>
              <a:rPr lang="en-US"/>
              <a:t>Level 2 Arial 18</a:t>
            </a:r>
          </a:p>
          <a:p>
            <a:pPr lvl="2"/>
            <a:r>
              <a:rPr 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33046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6EDCD8-B171-4E7C-B823-2B1A7255EFC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Level 1 Arial 20</a:t>
            </a:r>
          </a:p>
          <a:p>
            <a:pPr lvl="1"/>
            <a:r>
              <a:rPr lang="en-US" dirty="0"/>
              <a:t>Level 2 Arial 18</a:t>
            </a:r>
          </a:p>
          <a:p>
            <a:pPr lvl="2"/>
            <a:r>
              <a:rPr lang="en-US" dirty="0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5121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7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255585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8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179161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harvard.edu/resourc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E380-0AEB-4B3A-9F4E-7340F390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52400"/>
            <a:ext cx="6248400" cy="914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B2P Non-Employee Reimbursements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C5A72-F309-47E4-87EE-07256679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028700"/>
            <a:ext cx="8305800" cy="5503114"/>
          </a:xfrm>
        </p:spPr>
        <p:txBody>
          <a:bodyPr>
            <a:normAutofit/>
          </a:bodyPr>
          <a:lstStyle/>
          <a:p>
            <a:r>
              <a:rPr lang="en-US" sz="1600" dirty="0"/>
              <a:t>A Non-Employee Reimbursement Form should be used by individuals requesting reimbursement for expenses incurred while completing official Harvard business. </a:t>
            </a:r>
          </a:p>
          <a:p>
            <a:r>
              <a:rPr lang="en-US" sz="1600" dirty="0"/>
              <a:t>Reimbursees must follow Harvard and IRS accountable plan rules in order for the reimbursement to be excluded from their gross income. </a:t>
            </a:r>
          </a:p>
          <a:p>
            <a:r>
              <a:rPr lang="en-US" sz="1600" dirty="0"/>
              <a:t>The following are not considered non-employee reimbursements:  		</a:t>
            </a:r>
          </a:p>
          <a:p>
            <a:pPr lvl="1"/>
            <a:r>
              <a:rPr lang="en-US" sz="1600" dirty="0"/>
              <a:t>Honoraria, prizes, fellowships, awards or other types of income</a:t>
            </a:r>
          </a:p>
          <a:p>
            <a:pPr lvl="1"/>
            <a:r>
              <a:rPr lang="en-US" sz="1600" dirty="0"/>
              <a:t>Suppliers and/or independent contractors, billing for services or products should include the expenses in an invoice to Harvard.</a:t>
            </a:r>
          </a:p>
          <a:p>
            <a:pPr marL="0" indent="0">
              <a:buNone/>
            </a:pPr>
            <a:r>
              <a:rPr lang="en-US" sz="1600" b="1" dirty="0"/>
              <a:t>To Claim Reimbursement:</a:t>
            </a:r>
          </a:p>
          <a:p>
            <a:r>
              <a:rPr lang="en-US" sz="1600" b="1" dirty="0"/>
              <a:t>Reimbursees must submit to the School or Unit:</a:t>
            </a:r>
          </a:p>
          <a:p>
            <a:pPr lvl="1"/>
            <a:r>
              <a:rPr lang="en-US" sz="1600" dirty="0"/>
              <a:t>Receipts,</a:t>
            </a:r>
          </a:p>
          <a:p>
            <a:pPr lvl="1"/>
            <a:r>
              <a:rPr lang="en-US" sz="1600" dirty="0"/>
              <a:t>Completed </a:t>
            </a:r>
            <a:r>
              <a:rPr lang="en-US" sz="1600" dirty="0">
                <a:hlinkClick r:id="rId3"/>
              </a:rPr>
              <a:t>B2P Non-Employee Reimbursement Form</a:t>
            </a:r>
            <a:r>
              <a:rPr lang="en-US" sz="1600" dirty="0"/>
              <a:t>,</a:t>
            </a:r>
          </a:p>
          <a:p>
            <a:pPr lvl="1"/>
            <a:r>
              <a:rPr lang="en-US" sz="1600" dirty="0"/>
              <a:t>Signature (physical </a:t>
            </a:r>
            <a:r>
              <a:rPr lang="en-US" sz="1600"/>
              <a:t>or digital) </a:t>
            </a:r>
            <a:r>
              <a:rPr lang="en-US" sz="1600" dirty="0"/>
              <a:t>on the </a:t>
            </a:r>
            <a:r>
              <a:rPr lang="en-US" sz="1600" dirty="0">
                <a:hlinkClick r:id="rId3"/>
              </a:rPr>
              <a:t>B2P Non-Employee Reimbursement Form </a:t>
            </a:r>
            <a:r>
              <a:rPr lang="en-US" sz="1600" dirty="0"/>
              <a:t>or e-mail attestation (see next page for language and requirements).</a:t>
            </a:r>
          </a:p>
          <a:p>
            <a:r>
              <a:rPr lang="en-US" sz="1600" b="1" dirty="0"/>
              <a:t>Schools and Units </a:t>
            </a:r>
            <a:r>
              <a:rPr lang="en-US" sz="1600" dirty="0"/>
              <a:t>will attach the above materials to the B2P Electronic Non-Employee Reimbursement request.</a:t>
            </a:r>
          </a:p>
          <a:p>
            <a:pPr marL="457200" lvl="1" indent="0">
              <a:buNone/>
            </a:pPr>
            <a:endParaRPr lang="en-US" sz="1400" dirty="0">
              <a:ea typeface="+mn-ea"/>
            </a:endParaRPr>
          </a:p>
          <a:p>
            <a:pPr marL="914400" lvl="1" indent="-457200">
              <a:buAutoNum type="arabicParenR" startAt="3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7A4F2-D9D1-4017-BDAF-075CAB5928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001C0-806E-4A4E-A540-F934717FA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26186"/>
            <a:ext cx="1946225" cy="702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239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0DDC-F778-4C54-B3D4-9F233FCF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25" y="139700"/>
            <a:ext cx="5848773" cy="914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B2P Non-Employee Reimbursements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D135C-6EBB-4A47-910B-ADD3CC770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2895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/>
              <a:t>If a reimbursee is unable to </a:t>
            </a:r>
            <a:r>
              <a:rPr lang="en-US" sz="5600"/>
              <a:t>complete or </a:t>
            </a:r>
            <a:r>
              <a:rPr lang="en-US" sz="5600" dirty="0"/>
              <a:t>sign the Non-Employee reimbursement form, the reimbursee may submit an email attestation with the applicable receipts.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5600" dirty="0"/>
              <a:t>Attestation email must be from the reimbursee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5600" dirty="0"/>
              <a:t>Reimbursee must include all required receipts, forms or other required documentation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5600" dirty="0"/>
              <a:t>Reimbursee must include the following language in their email attestation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5600" b="1" dirty="0"/>
              <a:t>EMAIL ATTESTATION LANGUAGE</a:t>
            </a:r>
          </a:p>
          <a:p>
            <a:pPr marL="0" indent="0">
              <a:buNone/>
            </a:pPr>
            <a:r>
              <a:rPr lang="en-US" sz="5600" dirty="0"/>
              <a:t>I certify that the expenditures listed below were: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5600" dirty="0"/>
              <a:t>Incurred by me in conjunction with official Harvard University business,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5600" dirty="0"/>
              <a:t>Are accurate and comply with all applicable policies,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5600" dirty="0"/>
              <a:t>I have included all required receipts, forms or other required documentation,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5600" dirty="0"/>
              <a:t>I am not requesting reimbursement from any other source.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32F8C-ECC3-4E06-B70A-4CB2063E0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F71784-ACC1-4774-9E88-9FFE77BDB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78764"/>
            <a:ext cx="8217756" cy="1545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315775-1A5C-48EF-B5CE-B09DB01D66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26186"/>
            <a:ext cx="1946225" cy="702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1338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61"/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UIT_PPT_Template_Blank_8.11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UIT PPT Template 1.13.12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2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3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4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5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6F0393472634F88D5C9B8D3A48C7F" ma:contentTypeVersion="12" ma:contentTypeDescription="Create a new document." ma:contentTypeScope="" ma:versionID="19432db38c6b76c436150cae23ed976d">
  <xsd:schema xmlns:xsd="http://www.w3.org/2001/XMLSchema" xmlns:xs="http://www.w3.org/2001/XMLSchema" xmlns:p="http://schemas.microsoft.com/office/2006/metadata/properties" xmlns:ns3="8893da6d-5c1b-47ad-97d7-17a4303ac036" xmlns:ns4="5c1549e8-8eef-4761-9cbe-0a06f36eb4fe" targetNamespace="http://schemas.microsoft.com/office/2006/metadata/properties" ma:root="true" ma:fieldsID="4deda3772102baf27e3a9403f5ad3731" ns3:_="" ns4:_="">
    <xsd:import namespace="8893da6d-5c1b-47ad-97d7-17a4303ac036"/>
    <xsd:import namespace="5c1549e8-8eef-4761-9cbe-0a06f36eb4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3da6d-5c1b-47ad-97d7-17a4303ac0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549e8-8eef-4761-9cbe-0a06f36eb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105D2-CE1B-4E16-A239-C71B84C2D1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0B097-0BE7-454F-963C-2A81E82F869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893da6d-5c1b-47ad-97d7-17a4303ac036"/>
    <ds:schemaRef ds:uri="http://purl.org/dc/elements/1.1/"/>
    <ds:schemaRef ds:uri="http://schemas.microsoft.com/office/2006/documentManagement/types"/>
    <ds:schemaRef ds:uri="5c1549e8-8eef-4761-9cbe-0a06f36eb4f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03007E-92BC-482B-B884-05D4A2D0D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3da6d-5c1b-47ad-97d7-17a4303ac036"/>
    <ds:schemaRef ds:uri="5c1549e8-8eef-4761-9cbe-0a06f36eb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fss_2011_theme</Template>
  <TotalTime>61331</TotalTime>
  <Words>161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Calibri</vt:lpstr>
      <vt:lpstr>Wingdings</vt:lpstr>
      <vt:lpstr>fss_2011_theme</vt:lpstr>
      <vt:lpstr>HUIT_PPT_Template_Blank_8.11</vt:lpstr>
      <vt:lpstr>HUIT PPT Template 1.13.12</vt:lpstr>
      <vt:lpstr>1_fss_2011_theme</vt:lpstr>
      <vt:lpstr>1_HPAC_PPT</vt:lpstr>
      <vt:lpstr>2_fss_2011_theme</vt:lpstr>
      <vt:lpstr>3_fss_2011_theme</vt:lpstr>
      <vt:lpstr>4_fss_2011_theme</vt:lpstr>
      <vt:lpstr>HPAC_PPT</vt:lpstr>
      <vt:lpstr>2_HPAC_PPT</vt:lpstr>
      <vt:lpstr>5_fss_2011_theme</vt:lpstr>
      <vt:lpstr>B2P Non-Employee Reimbursements</vt:lpstr>
      <vt:lpstr>B2P Non-Employee Reimbursements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Buy-to-Pay</dc:title>
  <dc:creator>Frost, Teresa</dc:creator>
  <cp:lastModifiedBy>Clifton, Stacey</cp:lastModifiedBy>
  <cp:revision>3552</cp:revision>
  <cp:lastPrinted>2018-06-14T21:39:45Z</cp:lastPrinted>
  <dcterms:created xsi:type="dcterms:W3CDTF">2011-03-01T16:58:10Z</dcterms:created>
  <dcterms:modified xsi:type="dcterms:W3CDTF">2020-05-06T14:31:54Z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0x0101001E86F0393472634F88D5C9B8D3A48C7F</vt:lpwstr>
  </property>
  <property fmtid="{D5CDD505-2E9C-101B-9397-08002B2CF9AE}" pid="3" name="ArticulateGUID">
    <vt:lpwstr>DB6756CC-B239-49BD-B8E4-820850B402B1</vt:lpwstr>
  </property>
  <property fmtid="{D5CDD505-2E9C-101B-9397-08002B2CF9AE}" pid="4" name="ArticulatePath">
    <vt:lpwstr>Change Managment Forum_04-7-20</vt:lpwstr>
  </property>
</Properties>
</file>